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62" r:id="rId4"/>
    <p:sldId id="263" r:id="rId5"/>
    <p:sldId id="264" r:id="rId6"/>
    <p:sldId id="265" r:id="rId7"/>
    <p:sldId id="266" r:id="rId8"/>
    <p:sldId id="267" r:id="rId9"/>
    <p:sldId id="274" r:id="rId10"/>
    <p:sldId id="268" r:id="rId11"/>
    <p:sldId id="276" r:id="rId12"/>
    <p:sldId id="257" r:id="rId13"/>
    <p:sldId id="277" r:id="rId14"/>
    <p:sldId id="278" r:id="rId15"/>
    <p:sldId id="281" r:id="rId16"/>
    <p:sldId id="279" r:id="rId17"/>
    <p:sldId id="270" r:id="rId18"/>
    <p:sldId id="271" r:id="rId19"/>
    <p:sldId id="258" r:id="rId20"/>
    <p:sldId id="272" r:id="rId21"/>
    <p:sldId id="282" r:id="rId2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66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12/05/2014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12/05/2014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12/05/2014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12/05/2014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12/05/2014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12/05/2014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12/05/2014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12/05/2014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12/05/2014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12/05/2014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12/05/2014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847CFC-816F-41D0-AAC0-9BF4FEBC753E}" type="datetimeFigureOut">
              <a:rPr lang="es-ES" smtClean="0"/>
              <a:t>12/05/2014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476673"/>
            <a:ext cx="7772400" cy="1008111"/>
          </a:xfrm>
        </p:spPr>
        <p:txBody>
          <a:bodyPr>
            <a:noAutofit/>
          </a:bodyPr>
          <a:lstStyle/>
          <a:p>
            <a:r>
              <a:rPr lang="es-CO" sz="5400" b="1" u="sng" dirty="0" smtClean="0"/>
              <a:t>ADVERTENCIAS DE DIOS</a:t>
            </a:r>
            <a:endParaRPr lang="es-CO" sz="5400" b="1" u="sng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6021286"/>
            <a:ext cx="6400800" cy="456457"/>
          </a:xfrm>
        </p:spPr>
        <p:txBody>
          <a:bodyPr>
            <a:normAutofit fontScale="25000" lnSpcReduction="20000"/>
          </a:bodyPr>
          <a:lstStyle/>
          <a:p>
            <a:r>
              <a:rPr lang="es-CO" sz="17600" b="1" dirty="0" smtClean="0">
                <a:solidFill>
                  <a:srgbClr val="FF0000"/>
                </a:solidFill>
              </a:rPr>
              <a:t>Ezequiel 7:2.</a:t>
            </a:r>
            <a:endParaRPr lang="es-CO" sz="17600" b="1" dirty="0">
              <a:solidFill>
                <a:srgbClr val="FF00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703836"/>
            <a:ext cx="5328592" cy="43174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58998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82"/>
            </a:gs>
            <a:gs pos="13000">
              <a:srgbClr val="0047FF"/>
            </a:gs>
            <a:gs pos="28000">
              <a:srgbClr val="000082"/>
            </a:gs>
            <a:gs pos="42999">
              <a:srgbClr val="0047FF"/>
            </a:gs>
            <a:gs pos="58000">
              <a:srgbClr val="000082"/>
            </a:gs>
            <a:gs pos="72000">
              <a:srgbClr val="0047FF"/>
            </a:gs>
            <a:gs pos="87000">
              <a:srgbClr val="000082"/>
            </a:gs>
            <a:gs pos="100000">
              <a:srgbClr val="0047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32656"/>
            <a:ext cx="8568952" cy="62646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59925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O" b="1" dirty="0">
                <a:solidFill>
                  <a:srgbClr val="FF0000"/>
                </a:solidFill>
                <a:latin typeface="Agency FB" pitchFamily="34" charset="0"/>
              </a:rPr>
              <a:t>UN LLAMADO AL DICERNIMIENTO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491880" y="1600200"/>
            <a:ext cx="5194920" cy="262088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dirty="0"/>
              <a:t>La Biblia frecuentemente hace referencia a falsas enseñanzas, en un contexto contrarrestador de herejías</a:t>
            </a:r>
            <a:r>
              <a:rPr lang="es-CO" dirty="0" smtClean="0"/>
              <a:t>.</a:t>
            </a:r>
            <a:endParaRPr lang="es-CO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559496">
            <a:off x="518015" y="2038695"/>
            <a:ext cx="2600325" cy="21846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481435" y="4941168"/>
            <a:ext cx="828092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dirty="0"/>
              <a:t>El Antiguo Testamento contiene advertencias solemnes contra cualquiera que profetiza o proclama enseñanzas en el nombre de cualquier dios que no sea el SEÑOR, Jehová </a:t>
            </a:r>
            <a:r>
              <a:rPr lang="es-CO" sz="2400" dirty="0">
                <a:solidFill>
                  <a:srgbClr val="FF0000"/>
                </a:solidFill>
              </a:rPr>
              <a:t>(Dt. 13:1-5;18:20-22). </a:t>
            </a:r>
            <a:r>
              <a:rPr lang="es-CO" sz="2400" dirty="0"/>
              <a:t>Este es el contexto actual en el cual las enseñanzas del Antiguo Testamento, sobre herejías, están encuadradas.</a:t>
            </a:r>
          </a:p>
        </p:txBody>
      </p:sp>
    </p:spTree>
    <p:extLst>
      <p:ext uri="{BB962C8B-B14F-4D97-AF65-F5344CB8AC3E}">
        <p14:creationId xmlns:p14="http://schemas.microsoft.com/office/powerpoint/2010/main" val="3842835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6264696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es-CO" dirty="0"/>
              <a:t>En el Nuevo Testamento encontramos advertencias sobre </a:t>
            </a:r>
            <a:r>
              <a:rPr lang="es-CO" b="1" u="sng" dirty="0"/>
              <a:t>falsos </a:t>
            </a:r>
            <a:r>
              <a:rPr lang="es-CO" b="1" u="sng" dirty="0" smtClean="0"/>
              <a:t>profetas </a:t>
            </a:r>
            <a:r>
              <a:rPr lang="es-CO" dirty="0" smtClean="0"/>
              <a:t>predichos por Jesús en </a:t>
            </a:r>
            <a:r>
              <a:rPr lang="es-CO" dirty="0">
                <a:solidFill>
                  <a:srgbClr val="FF0000"/>
                </a:solidFill>
              </a:rPr>
              <a:t>(Mt. </a:t>
            </a:r>
            <a:r>
              <a:rPr lang="es-CO" dirty="0" smtClean="0">
                <a:solidFill>
                  <a:srgbClr val="FF0000"/>
                </a:solidFill>
              </a:rPr>
              <a:t>24:11,24), </a:t>
            </a:r>
            <a:r>
              <a:rPr lang="es-CO" dirty="0" smtClean="0"/>
              <a:t>y por Pedro en</a:t>
            </a:r>
            <a:r>
              <a:rPr lang="es-CO" dirty="0" smtClean="0">
                <a:solidFill>
                  <a:srgbClr val="FF0000"/>
                </a:solidFill>
              </a:rPr>
              <a:t>  </a:t>
            </a:r>
            <a:r>
              <a:rPr lang="es-CO" dirty="0">
                <a:solidFill>
                  <a:srgbClr val="FF0000"/>
                </a:solidFill>
              </a:rPr>
              <a:t>2 P. </a:t>
            </a:r>
            <a:r>
              <a:rPr lang="es-CO" dirty="0" smtClean="0">
                <a:solidFill>
                  <a:srgbClr val="FF0000"/>
                </a:solidFill>
              </a:rPr>
              <a:t>2:1), </a:t>
            </a:r>
            <a:r>
              <a:rPr lang="es-CO" dirty="0" smtClean="0"/>
              <a:t>o sea, </a:t>
            </a:r>
            <a:r>
              <a:rPr lang="es-CO" dirty="0"/>
              <a:t>aquellos que hacen predicciones en el </a:t>
            </a:r>
            <a:r>
              <a:rPr lang="es-CO" dirty="0" smtClean="0"/>
              <a:t>nombre </a:t>
            </a:r>
            <a:r>
              <a:rPr lang="es-CO" dirty="0"/>
              <a:t>de Dios y cuyos anuncios resultan ser </a:t>
            </a:r>
            <a:r>
              <a:rPr lang="es-CO" dirty="0" smtClean="0"/>
              <a:t>falsos, lea </a:t>
            </a:r>
            <a:r>
              <a:rPr lang="es-CO" dirty="0" smtClean="0">
                <a:solidFill>
                  <a:srgbClr val="FF0000"/>
                </a:solidFill>
              </a:rPr>
              <a:t>(Dt</a:t>
            </a:r>
            <a:r>
              <a:rPr lang="es-CO" dirty="0">
                <a:solidFill>
                  <a:srgbClr val="FF0000"/>
                </a:solidFill>
              </a:rPr>
              <a:t>. 18:22). </a:t>
            </a:r>
            <a:endParaRPr lang="es-CO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También </a:t>
            </a:r>
            <a:r>
              <a:rPr lang="es-CO" dirty="0"/>
              <a:t>existe un aviso sobre los </a:t>
            </a:r>
            <a:r>
              <a:rPr lang="es-CO" b="1" u="sng" dirty="0"/>
              <a:t>falsos apóstoles</a:t>
            </a:r>
            <a:r>
              <a:rPr lang="es-CO" dirty="0"/>
              <a:t> </a:t>
            </a:r>
            <a:r>
              <a:rPr lang="es-CO" dirty="0" smtClean="0"/>
              <a:t>mencionados por Pablo en </a:t>
            </a:r>
            <a:r>
              <a:rPr lang="es-CO" dirty="0" smtClean="0">
                <a:solidFill>
                  <a:srgbClr val="FF0000"/>
                </a:solidFill>
              </a:rPr>
              <a:t>(2 </a:t>
            </a:r>
            <a:r>
              <a:rPr lang="es-CO" dirty="0">
                <a:solidFill>
                  <a:srgbClr val="FF0000"/>
                </a:solidFill>
              </a:rPr>
              <a:t>Co. 11:13). </a:t>
            </a:r>
            <a:r>
              <a:rPr lang="es-CO" dirty="0" smtClean="0"/>
              <a:t>Vemos </a:t>
            </a:r>
            <a:r>
              <a:rPr lang="es-CO" dirty="0"/>
              <a:t>también advertencias sobre aquellos que </a:t>
            </a:r>
            <a:r>
              <a:rPr lang="es-CO" dirty="0" smtClean="0"/>
              <a:t>proclaman:</a:t>
            </a:r>
          </a:p>
          <a:p>
            <a:pPr marL="0" indent="0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b="1" dirty="0" smtClean="0">
                <a:solidFill>
                  <a:srgbClr val="FF0000"/>
                </a:solidFill>
              </a:rPr>
              <a:t>1</a:t>
            </a:r>
            <a:r>
              <a:rPr lang="es-CO" dirty="0" smtClean="0"/>
              <a:t>).  Ser </a:t>
            </a:r>
            <a:r>
              <a:rPr lang="es-CO" dirty="0"/>
              <a:t>el Cristo o que Cristo ha </a:t>
            </a:r>
            <a:r>
              <a:rPr lang="es-CO" dirty="0" smtClean="0"/>
              <a:t>venido,</a:t>
            </a:r>
          </a:p>
          <a:p>
            <a:pPr marL="0" indent="0" algn="ctr">
              <a:buNone/>
            </a:pPr>
            <a:r>
              <a:rPr lang="es-CO" b="1" dirty="0" smtClean="0">
                <a:solidFill>
                  <a:srgbClr val="FF0000"/>
                </a:solidFill>
              </a:rPr>
              <a:t>2</a:t>
            </a:r>
            <a:r>
              <a:rPr lang="es-CO" dirty="0" smtClean="0"/>
              <a:t>).  O </a:t>
            </a:r>
            <a:r>
              <a:rPr lang="es-CO" dirty="0"/>
              <a:t>que el día del Señor ya ha llegado</a:t>
            </a:r>
            <a:r>
              <a:rPr lang="es-CO" dirty="0" smtClean="0"/>
              <a:t>,</a:t>
            </a:r>
          </a:p>
          <a:p>
            <a:pPr marL="0" indent="0" algn="ctr">
              <a:buNone/>
            </a:pPr>
            <a:r>
              <a:rPr lang="es-CO" b="1" dirty="0" smtClean="0">
                <a:solidFill>
                  <a:srgbClr val="FF0000"/>
                </a:solidFill>
              </a:rPr>
              <a:t>3</a:t>
            </a:r>
            <a:r>
              <a:rPr lang="es-CO" dirty="0" smtClean="0"/>
              <a:t>).  O </a:t>
            </a:r>
            <a:r>
              <a:rPr lang="es-CO" dirty="0"/>
              <a:t>que la resurrección </a:t>
            </a:r>
            <a:r>
              <a:rPr lang="es-CO" dirty="0" smtClean="0"/>
              <a:t>de los santos ya </a:t>
            </a:r>
            <a:r>
              <a:rPr lang="es-CO" dirty="0"/>
              <a:t>ha </a:t>
            </a:r>
            <a:r>
              <a:rPr lang="es-CO" dirty="0" smtClean="0"/>
              <a:t>ocurrido.</a:t>
            </a:r>
          </a:p>
          <a:p>
            <a:pPr marL="0" indent="0">
              <a:buNone/>
            </a:pPr>
            <a:r>
              <a:rPr lang="es-CO" dirty="0" smtClean="0"/>
              <a:t> </a:t>
            </a:r>
          </a:p>
          <a:p>
            <a:pPr marL="0" indent="0" algn="ctr">
              <a:buNone/>
            </a:pPr>
            <a:r>
              <a:rPr lang="es-CO" dirty="0"/>
              <a:t>C</a:t>
            </a:r>
            <a:r>
              <a:rPr lang="es-CO" dirty="0" smtClean="0"/>
              <a:t>uando </a:t>
            </a:r>
            <a:r>
              <a:rPr lang="es-CO" dirty="0"/>
              <a:t>en realidad todos estos eventos serán tan obvios y notables que nadie los podrá pasar por </a:t>
            </a:r>
            <a:r>
              <a:rPr lang="es-CO" dirty="0" smtClean="0"/>
              <a:t>alto.</a:t>
            </a:r>
          </a:p>
          <a:p>
            <a:pPr marL="0" indent="0" algn="ctr">
              <a:buNone/>
            </a:pPr>
            <a:r>
              <a:rPr lang="es-CO" dirty="0" smtClean="0"/>
              <a:t>Lea </a:t>
            </a:r>
            <a:r>
              <a:rPr lang="es-CO" dirty="0" smtClean="0">
                <a:solidFill>
                  <a:srgbClr val="FF0000"/>
                </a:solidFill>
              </a:rPr>
              <a:t>(Mt</a:t>
            </a:r>
            <a:r>
              <a:rPr lang="es-CO" dirty="0">
                <a:solidFill>
                  <a:srgbClr val="FF0000"/>
                </a:solidFill>
              </a:rPr>
              <a:t>. 24:5, 23-27; 2 </a:t>
            </a:r>
            <a:r>
              <a:rPr lang="es-CO" dirty="0" err="1">
                <a:solidFill>
                  <a:srgbClr val="FF0000"/>
                </a:solidFill>
              </a:rPr>
              <a:t>Ts</a:t>
            </a:r>
            <a:r>
              <a:rPr lang="es-CO" dirty="0">
                <a:solidFill>
                  <a:srgbClr val="FF0000"/>
                </a:solidFill>
              </a:rPr>
              <a:t>. 2:1-2; 2 Ti. 2:16-18).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61416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3168352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es-CO" dirty="0"/>
              <a:t>Existe también en la Biblia un aviso contra aquellos que predican a otro Jesús y otro evangelio o quienes promueven otro espíritu y no el Espíritu de </a:t>
            </a:r>
            <a:r>
              <a:rPr lang="es-CO" dirty="0" smtClean="0"/>
              <a:t>Dios.</a:t>
            </a:r>
          </a:p>
          <a:p>
            <a:pPr marL="0" indent="0" algn="ctr">
              <a:buNone/>
            </a:pPr>
            <a:r>
              <a:rPr lang="es-CO" dirty="0" smtClean="0"/>
              <a:t> Lea </a:t>
            </a:r>
            <a:r>
              <a:rPr lang="es-CO" dirty="0" smtClean="0">
                <a:solidFill>
                  <a:srgbClr val="FF0000"/>
                </a:solidFill>
              </a:rPr>
              <a:t>(1 </a:t>
            </a:r>
            <a:r>
              <a:rPr lang="es-CO" dirty="0">
                <a:solidFill>
                  <a:srgbClr val="FF0000"/>
                </a:solidFill>
              </a:rPr>
              <a:t>Co. 15:3-5; 2 Co. 11:4; Gá. 1:6-9)</a:t>
            </a:r>
            <a:r>
              <a:rPr lang="es-CO" dirty="0"/>
              <a:t>. </a:t>
            </a:r>
            <a:endParaRPr lang="es-CO" dirty="0" smtClean="0"/>
          </a:p>
          <a:p>
            <a:pPr marL="0" indent="0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La </a:t>
            </a:r>
            <a:r>
              <a:rPr lang="es-CO" dirty="0"/>
              <a:t>enseñanza de que la circuncisión y el guardar la ley son necesarias para la salvación es condenada </a:t>
            </a:r>
            <a:r>
              <a:rPr lang="es-CO" dirty="0" smtClean="0"/>
              <a:t>por Pablo en </a:t>
            </a:r>
            <a:r>
              <a:rPr lang="es-CO" dirty="0" smtClean="0">
                <a:solidFill>
                  <a:srgbClr val="FF0000"/>
                </a:solidFill>
              </a:rPr>
              <a:t>(Gá</a:t>
            </a:r>
            <a:r>
              <a:rPr lang="es-CO" dirty="0">
                <a:solidFill>
                  <a:srgbClr val="FF0000"/>
                </a:solidFill>
              </a:rPr>
              <a:t>. 5:2-4; Fil. 3:2</a:t>
            </a:r>
            <a:r>
              <a:rPr lang="es-CO" dirty="0" smtClean="0">
                <a:solidFill>
                  <a:srgbClr val="FF0000"/>
                </a:solidFill>
              </a:rPr>
              <a:t>). 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3645024"/>
            <a:ext cx="666023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dirty="0" smtClean="0"/>
              <a:t>Pablo dice que la </a:t>
            </a:r>
            <a:r>
              <a:rPr lang="es-CO" sz="2400" dirty="0"/>
              <a:t>salvación es por gracia, pero una vez que hemos puesto la fe en Cristo, el mismo Pablo dice que debemos obedecer la Ley.</a:t>
            </a:r>
          </a:p>
          <a:p>
            <a:pPr algn="ctr"/>
            <a:r>
              <a:rPr lang="es-CO" sz="2400" dirty="0"/>
              <a:t> Lea </a:t>
            </a:r>
            <a:r>
              <a:rPr lang="es-CO" sz="2400" dirty="0">
                <a:solidFill>
                  <a:srgbClr val="FF0000"/>
                </a:solidFill>
              </a:rPr>
              <a:t>(</a:t>
            </a:r>
            <a:r>
              <a:rPr lang="es-CO" sz="2400" dirty="0" smtClean="0">
                <a:solidFill>
                  <a:srgbClr val="FF0000"/>
                </a:solidFill>
              </a:rPr>
              <a:t>Rom.3:31)</a:t>
            </a:r>
            <a:r>
              <a:rPr lang="es-CO" sz="2400" dirty="0" smtClean="0"/>
              <a:t>; </a:t>
            </a:r>
            <a:r>
              <a:rPr lang="es-CO" sz="2400" dirty="0"/>
              <a:t>y lo enseñó Cristo en </a:t>
            </a:r>
            <a:r>
              <a:rPr lang="es-CO" sz="2400" dirty="0">
                <a:solidFill>
                  <a:srgbClr val="FF0000"/>
                </a:solidFill>
              </a:rPr>
              <a:t> </a:t>
            </a:r>
            <a:r>
              <a:rPr lang="es-CO" sz="2400" dirty="0" smtClean="0">
                <a:solidFill>
                  <a:srgbClr val="FF0000"/>
                </a:solidFill>
              </a:rPr>
              <a:t>(Juan </a:t>
            </a:r>
            <a:r>
              <a:rPr lang="es-CO" sz="2400" dirty="0">
                <a:solidFill>
                  <a:srgbClr val="FF0000"/>
                </a:solidFill>
              </a:rPr>
              <a:t>14.15).  </a:t>
            </a:r>
          </a:p>
          <a:p>
            <a:pPr algn="ctr"/>
            <a:endParaRPr lang="es-CO" sz="2400" dirty="0"/>
          </a:p>
          <a:p>
            <a:pPr algn="ctr"/>
            <a:r>
              <a:rPr lang="es-CO" sz="2400" dirty="0"/>
              <a:t>Por eso es que, la doctrina de que la libertad en Cristo nos da una excusa para el libertinaje es condenada </a:t>
            </a:r>
            <a:r>
              <a:rPr lang="es-CO" sz="2400" dirty="0">
                <a:solidFill>
                  <a:srgbClr val="FF0000"/>
                </a:solidFill>
              </a:rPr>
              <a:t>(Judas 4).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3197" y="3645024"/>
            <a:ext cx="2466975" cy="3046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68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79512" y="404664"/>
            <a:ext cx="8712968" cy="6048672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es-CO" dirty="0"/>
              <a:t>El rechazo de la venida de Jesucristo en la carne es considerada como proveniente del espíritu del </a:t>
            </a:r>
            <a:r>
              <a:rPr lang="es-CO" dirty="0" smtClean="0"/>
              <a:t>anticristo </a:t>
            </a:r>
            <a:r>
              <a:rPr lang="es-CO" dirty="0">
                <a:solidFill>
                  <a:srgbClr val="FF0000"/>
                </a:solidFill>
              </a:rPr>
              <a:t>(1 </a:t>
            </a:r>
            <a:r>
              <a:rPr lang="es-CO" dirty="0" smtClean="0">
                <a:solidFill>
                  <a:srgbClr val="FF0000"/>
                </a:solidFill>
              </a:rPr>
              <a:t>Jun</a:t>
            </a:r>
            <a:r>
              <a:rPr lang="es-CO" dirty="0">
                <a:solidFill>
                  <a:srgbClr val="FF0000"/>
                </a:solidFill>
              </a:rPr>
              <a:t>. 4:1-6</a:t>
            </a:r>
            <a:r>
              <a:rPr lang="es-CO" dirty="0" smtClean="0">
                <a:solidFill>
                  <a:srgbClr val="FF0000"/>
                </a:solidFill>
              </a:rPr>
              <a:t>).</a:t>
            </a:r>
          </a:p>
          <a:p>
            <a:pPr marL="0" indent="0" algn="ctr">
              <a:buNone/>
            </a:pPr>
            <a:r>
              <a:rPr lang="es-CO" dirty="0" smtClean="0"/>
              <a:t>Hay </a:t>
            </a:r>
            <a:r>
              <a:rPr lang="es-CO" dirty="0"/>
              <a:t>prevenciones sobre gente que causa disensiones al enseñar doctrina opuesta a lo que los cristianos ya sabemos que es verdad </a:t>
            </a:r>
            <a:r>
              <a:rPr lang="es-CO" dirty="0">
                <a:solidFill>
                  <a:srgbClr val="FF0000"/>
                </a:solidFill>
              </a:rPr>
              <a:t>(Ro. 16:17; </a:t>
            </a:r>
            <a:r>
              <a:rPr lang="es-CO" dirty="0" smtClean="0">
                <a:solidFill>
                  <a:srgbClr val="FF0000"/>
                </a:solidFill>
              </a:rPr>
              <a:t>Tito. </a:t>
            </a:r>
            <a:r>
              <a:rPr lang="es-CO" dirty="0">
                <a:solidFill>
                  <a:srgbClr val="FF0000"/>
                </a:solidFill>
              </a:rPr>
              <a:t>3:10-11)</a:t>
            </a:r>
            <a:r>
              <a:rPr lang="es-CO" dirty="0"/>
              <a:t>. </a:t>
            </a:r>
            <a:endParaRPr lang="es-CO" dirty="0" smtClean="0"/>
          </a:p>
          <a:p>
            <a:pPr marL="0" indent="0">
              <a:buNone/>
            </a:pPr>
            <a:endParaRPr lang="es-CO" dirty="0"/>
          </a:p>
          <a:p>
            <a:pPr marL="0" indent="0" algn="ctr">
              <a:buNone/>
            </a:pPr>
            <a:r>
              <a:rPr lang="es-CO" dirty="0" smtClean="0"/>
              <a:t>Somos </a:t>
            </a:r>
            <a:r>
              <a:rPr lang="es-CO" dirty="0"/>
              <a:t>además advertidos sobre los que dicen amar a Dios pero no aman al pueblo de Dios </a:t>
            </a:r>
            <a:r>
              <a:rPr lang="es-CO" dirty="0">
                <a:solidFill>
                  <a:srgbClr val="FF0000"/>
                </a:solidFill>
              </a:rPr>
              <a:t>(1 </a:t>
            </a:r>
            <a:r>
              <a:rPr lang="es-CO" dirty="0" smtClean="0">
                <a:solidFill>
                  <a:srgbClr val="FF0000"/>
                </a:solidFill>
              </a:rPr>
              <a:t>Jun</a:t>
            </a:r>
            <a:r>
              <a:rPr lang="es-CO" dirty="0">
                <a:solidFill>
                  <a:srgbClr val="FF0000"/>
                </a:solidFill>
              </a:rPr>
              <a:t>. 4:20; 5:1) </a:t>
            </a:r>
            <a:r>
              <a:rPr lang="es-CO" dirty="0"/>
              <a:t>y quienes deliberadamente se separan de la iglesia por causa de doctrina pervertida </a:t>
            </a:r>
            <a:r>
              <a:rPr lang="es-CO" dirty="0">
                <a:solidFill>
                  <a:srgbClr val="FF0000"/>
                </a:solidFill>
              </a:rPr>
              <a:t>(1 </a:t>
            </a:r>
            <a:r>
              <a:rPr lang="es-CO" dirty="0" smtClean="0">
                <a:solidFill>
                  <a:srgbClr val="FF0000"/>
                </a:solidFill>
              </a:rPr>
              <a:t>Jun</a:t>
            </a:r>
            <a:r>
              <a:rPr lang="es-CO" dirty="0">
                <a:solidFill>
                  <a:srgbClr val="FF0000"/>
                </a:solidFill>
              </a:rPr>
              <a:t>. 2:19). </a:t>
            </a:r>
            <a:endParaRPr lang="es-CO" dirty="0" smtClean="0">
              <a:solidFill>
                <a:srgbClr val="FF0000"/>
              </a:solidFill>
            </a:endParaRPr>
          </a:p>
          <a:p>
            <a:pPr marL="0" indent="0" algn="ctr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Finalmente </a:t>
            </a:r>
            <a:r>
              <a:rPr lang="es-CO" dirty="0"/>
              <a:t>tenemos las advertencias contra el agregar o quitar palabras de la </a:t>
            </a:r>
            <a:r>
              <a:rPr lang="es-CO" dirty="0" smtClean="0"/>
              <a:t>Escritura </a:t>
            </a:r>
            <a:r>
              <a:rPr lang="es-CO" dirty="0">
                <a:solidFill>
                  <a:srgbClr val="FF0000"/>
                </a:solidFill>
              </a:rPr>
              <a:t>(Ap. 22:18-19) </a:t>
            </a:r>
            <a:r>
              <a:rPr lang="es-CO" dirty="0"/>
              <a:t>y el tergiversar las Escrituras </a:t>
            </a:r>
            <a:r>
              <a:rPr lang="es-CO" dirty="0">
                <a:solidFill>
                  <a:srgbClr val="FF0000"/>
                </a:solidFill>
              </a:rPr>
              <a:t>(2 </a:t>
            </a:r>
            <a:r>
              <a:rPr lang="es-CO" dirty="0" smtClean="0">
                <a:solidFill>
                  <a:srgbClr val="FF0000"/>
                </a:solidFill>
              </a:rPr>
              <a:t>Ped. </a:t>
            </a:r>
            <a:r>
              <a:rPr lang="es-CO" dirty="0">
                <a:solidFill>
                  <a:srgbClr val="FF0000"/>
                </a:solidFill>
              </a:rPr>
              <a:t>3:16</a:t>
            </a:r>
            <a:r>
              <a:rPr lang="es-CO" dirty="0" smtClean="0">
                <a:solidFill>
                  <a:srgbClr val="FF0000"/>
                </a:solidFill>
              </a:rPr>
              <a:t>) </a:t>
            </a:r>
            <a:r>
              <a:rPr lang="es-CO" dirty="0" smtClean="0"/>
              <a:t>Y el desobedecer un Mandamiento </a:t>
            </a:r>
            <a:r>
              <a:rPr lang="es-CO" dirty="0" smtClean="0">
                <a:solidFill>
                  <a:srgbClr val="FF0000"/>
                </a:solidFill>
              </a:rPr>
              <a:t>(Mat.5:19).</a:t>
            </a:r>
            <a:endParaRPr lang="es-CO" dirty="0">
              <a:solidFill>
                <a:srgbClr val="FF0000"/>
              </a:solidFill>
            </a:endParaRP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24118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1553517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s-CO" dirty="0"/>
              <a:t>Habiendo observado estas advertencias de </a:t>
            </a:r>
            <a:r>
              <a:rPr lang="es-CO" dirty="0" smtClean="0"/>
              <a:t>la Sagrada </a:t>
            </a:r>
            <a:r>
              <a:rPr lang="es-CO" dirty="0"/>
              <a:t>Escritura podemos clasificar las herejías en seis categorías mayores</a:t>
            </a:r>
            <a:r>
              <a:rPr lang="es-CO" dirty="0" smtClean="0"/>
              <a:t>:</a:t>
            </a:r>
            <a:endParaRPr lang="es-CO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2690336"/>
            <a:ext cx="3070528" cy="34749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3275856" y="2690336"/>
            <a:ext cx="2520280" cy="39087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800" b="1" dirty="0" smtClean="0"/>
              <a:t>1. Herejías </a:t>
            </a:r>
            <a:r>
              <a:rPr lang="es-CO" sz="2800" b="1" dirty="0"/>
              <a:t>sobre revelación</a:t>
            </a:r>
            <a:r>
              <a:rPr lang="es-CO" sz="2400" dirty="0" smtClean="0"/>
              <a:t>.</a:t>
            </a:r>
          </a:p>
          <a:p>
            <a:pPr algn="ctr"/>
            <a:r>
              <a:rPr lang="es-CO" sz="2400" dirty="0" smtClean="0"/>
              <a:t> </a:t>
            </a:r>
            <a:r>
              <a:rPr lang="es-CO" sz="2000" dirty="0"/>
              <a:t>Doctrinas que distorsionan, niegan o agregan a la Escritura en una forma que llevan a las personas a la </a:t>
            </a:r>
            <a:r>
              <a:rPr lang="es-CO" sz="2000" dirty="0" smtClean="0"/>
              <a:t>destrucción. </a:t>
            </a:r>
          </a:p>
          <a:p>
            <a:pPr algn="ctr"/>
            <a:r>
              <a:rPr lang="es-CO" sz="2000" dirty="0" smtClean="0">
                <a:solidFill>
                  <a:srgbClr val="FF0000"/>
                </a:solidFill>
              </a:rPr>
              <a:t>Lea Éxo.20:8-11;</a:t>
            </a:r>
          </a:p>
          <a:p>
            <a:pPr algn="ctr"/>
            <a:r>
              <a:rPr lang="es-CO" sz="2000" dirty="0" smtClean="0">
                <a:solidFill>
                  <a:srgbClr val="FF0000"/>
                </a:solidFill>
              </a:rPr>
              <a:t>Mat.5:17.</a:t>
            </a:r>
            <a:endParaRPr lang="es-CO" sz="2000" dirty="0">
              <a:solidFill>
                <a:srgbClr val="FF0000"/>
              </a:solidFill>
            </a:endParaRP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2690335"/>
            <a:ext cx="2952328" cy="34749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49992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131840" y="332657"/>
            <a:ext cx="2664296" cy="3528392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s-CO" b="1" dirty="0" smtClean="0"/>
              <a:t>2. Herejías </a:t>
            </a:r>
            <a:r>
              <a:rPr lang="es-CO" b="1" dirty="0"/>
              <a:t>acerca de </a:t>
            </a:r>
            <a:r>
              <a:rPr lang="es-CO" b="1" dirty="0" smtClean="0"/>
              <a:t>Dios.</a:t>
            </a:r>
          </a:p>
          <a:p>
            <a:pPr marL="0" indent="0" algn="ctr">
              <a:buNone/>
            </a:pPr>
            <a:r>
              <a:rPr lang="es-CO" b="1" dirty="0"/>
              <a:t> </a:t>
            </a:r>
            <a:r>
              <a:rPr lang="es-CO" dirty="0"/>
              <a:t>E</a:t>
            </a:r>
            <a:r>
              <a:rPr lang="es-CO" dirty="0" smtClean="0"/>
              <a:t>nseñanzas </a:t>
            </a:r>
            <a:r>
              <a:rPr lang="es-CO" dirty="0"/>
              <a:t>que promueven falsos dioses o distorsiones idólatras del verdadero Dios</a:t>
            </a:r>
            <a:r>
              <a:rPr lang="es-CO" dirty="0" smtClean="0"/>
              <a:t>.</a:t>
            </a:r>
            <a:endParaRPr lang="es-CO" dirty="0"/>
          </a:p>
        </p:txBody>
      </p:sp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1619692"/>
            <a:ext cx="2520280" cy="3312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628800"/>
            <a:ext cx="2592288" cy="3312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4005064"/>
            <a:ext cx="3384375" cy="21614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1331640" y="6210404"/>
            <a:ext cx="648072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800" dirty="0" smtClean="0">
                <a:solidFill>
                  <a:srgbClr val="FF0000"/>
                </a:solidFill>
              </a:rPr>
              <a:t>Lea S. Juan </a:t>
            </a:r>
            <a:r>
              <a:rPr lang="es-CO" sz="2800" dirty="0">
                <a:solidFill>
                  <a:srgbClr val="FF0000"/>
                </a:solidFill>
              </a:rPr>
              <a:t>1:29.</a:t>
            </a:r>
          </a:p>
        </p:txBody>
      </p:sp>
      <p:sp>
        <p:nvSpPr>
          <p:cNvPr id="5" name="4 Rectángulo"/>
          <p:cNvSpPr/>
          <p:nvPr/>
        </p:nvSpPr>
        <p:spPr>
          <a:xfrm>
            <a:off x="784759" y="5114953"/>
            <a:ext cx="149060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b="1" dirty="0" smtClean="0">
                <a:solidFill>
                  <a:srgbClr val="FF0000"/>
                </a:solidFill>
              </a:rPr>
              <a:t>Lea Éxo.20:3</a:t>
            </a:r>
            <a:r>
              <a:rPr lang="es-CO" b="1" dirty="0">
                <a:solidFill>
                  <a:srgbClr val="FF0000"/>
                </a:solidFill>
              </a:rPr>
              <a:t>. </a:t>
            </a:r>
          </a:p>
        </p:txBody>
      </p:sp>
      <p:sp>
        <p:nvSpPr>
          <p:cNvPr id="6" name="5 Rectángulo"/>
          <p:cNvSpPr/>
          <p:nvPr/>
        </p:nvSpPr>
        <p:spPr>
          <a:xfrm>
            <a:off x="6300192" y="5114953"/>
            <a:ext cx="273630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b="1" dirty="0" smtClean="0">
                <a:solidFill>
                  <a:srgbClr val="FF0000"/>
                </a:solidFill>
              </a:rPr>
              <a:t>Lea Éxo.20: 4,5; Apoc.14:7.</a:t>
            </a:r>
            <a:endParaRPr lang="es-CO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4700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9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7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87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03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203848" y="1052736"/>
            <a:ext cx="2664296" cy="4525963"/>
          </a:xfrm>
        </p:spPr>
        <p:txBody>
          <a:bodyPr>
            <a:normAutofit fontScale="85000" lnSpcReduction="10000"/>
          </a:bodyPr>
          <a:lstStyle/>
          <a:p>
            <a:pPr marL="0" indent="0" algn="ctr">
              <a:buNone/>
            </a:pPr>
            <a:r>
              <a:rPr lang="es-CO" sz="3300" b="1" dirty="0" smtClean="0"/>
              <a:t>3. Herejías </a:t>
            </a:r>
            <a:r>
              <a:rPr lang="es-CO" sz="3300" b="1" dirty="0"/>
              <a:t>acerca de </a:t>
            </a:r>
            <a:r>
              <a:rPr lang="es-CO" sz="3300" b="1" dirty="0" smtClean="0"/>
              <a:t>Cristo.</a:t>
            </a:r>
          </a:p>
          <a:p>
            <a:pPr marL="0" indent="0" algn="ctr">
              <a:buNone/>
            </a:pPr>
            <a:r>
              <a:rPr lang="es-CO" dirty="0" smtClean="0"/>
              <a:t> </a:t>
            </a:r>
          </a:p>
          <a:p>
            <a:pPr marL="0" indent="0" algn="ctr">
              <a:buNone/>
            </a:pPr>
            <a:r>
              <a:rPr lang="es-CO" dirty="0" smtClean="0"/>
              <a:t>Rechazo </a:t>
            </a:r>
            <a:r>
              <a:rPr lang="es-CO" dirty="0"/>
              <a:t>de su absoluto Señorío, su genuina humanidad y divinidad y su verdadera identidad</a:t>
            </a:r>
            <a:r>
              <a:rPr lang="es-CO" dirty="0" smtClean="0"/>
              <a:t>. </a:t>
            </a:r>
          </a:p>
          <a:p>
            <a:pPr marL="0" indent="0" algn="ctr">
              <a:buNone/>
            </a:pPr>
            <a:r>
              <a:rPr lang="es-CO" dirty="0" smtClean="0"/>
              <a:t> </a:t>
            </a:r>
            <a:r>
              <a:rPr lang="es-CO" dirty="0" smtClean="0">
                <a:solidFill>
                  <a:srgbClr val="FF0000"/>
                </a:solidFill>
              </a:rPr>
              <a:t>Lea.Hech.4:12. </a:t>
            </a:r>
            <a:endParaRPr lang="es-CO" dirty="0">
              <a:solidFill>
                <a:srgbClr val="FF0000"/>
              </a:solidFill>
            </a:endParaRPr>
          </a:p>
          <a:p>
            <a:endParaRPr lang="es-CO" dirty="0"/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25" y="1085850"/>
            <a:ext cx="2954899" cy="4143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1085850"/>
            <a:ext cx="3168352" cy="4143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1043608" y="6131772"/>
            <a:ext cx="604867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4000" b="1" dirty="0"/>
              <a:t>Lea </a:t>
            </a:r>
            <a:r>
              <a:rPr lang="es-CO" sz="4000" b="1" dirty="0" smtClean="0"/>
              <a:t>Juan 3:16; 2Cor.5:10</a:t>
            </a:r>
            <a:r>
              <a:rPr lang="es-CO" sz="4000" b="1" dirty="0"/>
              <a:t>.</a:t>
            </a:r>
          </a:p>
        </p:txBody>
      </p:sp>
      <p:sp>
        <p:nvSpPr>
          <p:cNvPr id="2" name="1 Rectángulo"/>
          <p:cNvSpPr/>
          <p:nvPr/>
        </p:nvSpPr>
        <p:spPr>
          <a:xfrm>
            <a:off x="32925" y="5373216"/>
            <a:ext cx="295489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solidFill>
                  <a:srgbClr val="FF0000"/>
                </a:solidFill>
              </a:rPr>
              <a:t>Cuantas veces se les hablo de la Palabra de Dios, y no </a:t>
            </a:r>
            <a:r>
              <a:rPr lang="es-CO" b="1" dirty="0" smtClean="0">
                <a:solidFill>
                  <a:srgbClr val="FF0000"/>
                </a:solidFill>
              </a:rPr>
              <a:t>quisieron </a:t>
            </a:r>
            <a:r>
              <a:rPr lang="es-CO" b="1" dirty="0">
                <a:solidFill>
                  <a:srgbClr val="FF0000"/>
                </a:solidFill>
              </a:rPr>
              <a:t>escuchar.</a:t>
            </a:r>
          </a:p>
        </p:txBody>
      </p:sp>
      <p:sp>
        <p:nvSpPr>
          <p:cNvPr id="5" name="4 Rectángulo"/>
          <p:cNvSpPr/>
          <p:nvPr/>
        </p:nvSpPr>
        <p:spPr>
          <a:xfrm>
            <a:off x="5868144" y="5352393"/>
            <a:ext cx="324550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solidFill>
                  <a:srgbClr val="FF0000"/>
                </a:solidFill>
              </a:rPr>
              <a:t>En el día del juicio, no </a:t>
            </a:r>
            <a:r>
              <a:rPr lang="es-CO" b="1" dirty="0" smtClean="0">
                <a:solidFill>
                  <a:srgbClr val="FF0000"/>
                </a:solidFill>
              </a:rPr>
              <a:t>tendrán quien </a:t>
            </a:r>
            <a:r>
              <a:rPr lang="es-CO" b="1" dirty="0">
                <a:solidFill>
                  <a:srgbClr val="FF0000"/>
                </a:solidFill>
              </a:rPr>
              <a:t>los defienda ante el tribunal de Dios. </a:t>
            </a:r>
          </a:p>
        </p:txBody>
      </p:sp>
    </p:spTree>
    <p:extLst>
      <p:ext uri="{BB962C8B-B14F-4D97-AF65-F5344CB8AC3E}">
        <p14:creationId xmlns:p14="http://schemas.microsoft.com/office/powerpoint/2010/main" val="76192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275856" y="260649"/>
            <a:ext cx="2664296" cy="3888432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s-CO" sz="2400" b="1" dirty="0" smtClean="0"/>
              <a:t>4. Herejías </a:t>
            </a:r>
            <a:r>
              <a:rPr lang="es-CO" sz="2400" b="1" dirty="0"/>
              <a:t>sobre la </a:t>
            </a:r>
            <a:r>
              <a:rPr lang="es-CO" sz="2400" b="1" dirty="0" smtClean="0"/>
              <a:t>salvación.</a:t>
            </a:r>
          </a:p>
          <a:p>
            <a:pPr marL="0" indent="0" algn="ctr">
              <a:buNone/>
            </a:pPr>
            <a:r>
              <a:rPr lang="es-CO" sz="2400" dirty="0" smtClean="0"/>
              <a:t> Enseñar </a:t>
            </a:r>
            <a:r>
              <a:rPr lang="es-CO" sz="2400" dirty="0"/>
              <a:t>legalismo, méritos para ganarse la gracia y libertinaje; negar la verdad de la muerte y resurrección de Cristo y asuntos similares</a:t>
            </a:r>
            <a:r>
              <a:rPr lang="es-CO" sz="2400" dirty="0" smtClean="0"/>
              <a:t>. 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888" y="1052736"/>
            <a:ext cx="2886075" cy="33843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3" y="4136524"/>
            <a:ext cx="2143125" cy="19567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1052737"/>
            <a:ext cx="2736304" cy="30963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707905" y="6237312"/>
            <a:ext cx="214312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b="1" dirty="0">
                <a:solidFill>
                  <a:srgbClr val="FF0000"/>
                </a:solidFill>
              </a:rPr>
              <a:t>Lea Efe.2:8,9.</a:t>
            </a:r>
          </a:p>
        </p:txBody>
      </p:sp>
      <p:sp>
        <p:nvSpPr>
          <p:cNvPr id="4" name="3 Menos"/>
          <p:cNvSpPr/>
          <p:nvPr/>
        </p:nvSpPr>
        <p:spPr>
          <a:xfrm rot="2840099">
            <a:off x="5370072" y="2376938"/>
            <a:ext cx="4326456" cy="431402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5" name="4 Menos"/>
          <p:cNvSpPr/>
          <p:nvPr/>
        </p:nvSpPr>
        <p:spPr>
          <a:xfrm rot="18865706">
            <a:off x="5377032" y="2384064"/>
            <a:ext cx="4260436" cy="432523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6" name="5 Rectángulo"/>
          <p:cNvSpPr/>
          <p:nvPr/>
        </p:nvSpPr>
        <p:spPr>
          <a:xfrm>
            <a:off x="199228" y="4492001"/>
            <a:ext cx="2929735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rgbClr val="FF0000"/>
                </a:solidFill>
              </a:rPr>
              <a:t>Los que piensan salvarse por medio de sus </a:t>
            </a:r>
            <a:r>
              <a:rPr lang="es-CO" sz="2000" b="1" dirty="0" smtClean="0">
                <a:solidFill>
                  <a:srgbClr val="FF0000"/>
                </a:solidFill>
              </a:rPr>
              <a:t>propios méritos, </a:t>
            </a:r>
            <a:r>
              <a:rPr lang="es-CO" sz="2000" b="1" dirty="0">
                <a:solidFill>
                  <a:srgbClr val="FF0000"/>
                </a:solidFill>
              </a:rPr>
              <a:t>el sacrificio de Cristo no sirve de nada.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6300192" y="4168835"/>
            <a:ext cx="273630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dirty="0" smtClean="0"/>
              <a:t>En </a:t>
            </a:r>
            <a:r>
              <a:rPr lang="es-CO" dirty="0" smtClean="0">
                <a:solidFill>
                  <a:srgbClr val="FF0000"/>
                </a:solidFill>
              </a:rPr>
              <a:t>Juan 14:6</a:t>
            </a:r>
            <a:r>
              <a:rPr lang="es-CO" dirty="0" smtClean="0"/>
              <a:t>, Jesús </a:t>
            </a:r>
            <a:r>
              <a:rPr lang="es-CO" dirty="0"/>
              <a:t>dijo: </a:t>
            </a:r>
            <a:r>
              <a:rPr lang="es-CO" dirty="0" smtClean="0"/>
              <a:t>«Yo </a:t>
            </a:r>
            <a:r>
              <a:rPr lang="es-CO" dirty="0"/>
              <a:t>soy el camino, la verdad y la vida; </a:t>
            </a:r>
            <a:r>
              <a:rPr lang="es-CO" u="sng" dirty="0"/>
              <a:t>nadie viene al Padre, sino por </a:t>
            </a:r>
            <a:r>
              <a:rPr lang="es-CO" u="sng" dirty="0" smtClean="0"/>
              <a:t>mí</a:t>
            </a:r>
            <a:r>
              <a:rPr lang="es-CO" dirty="0" smtClean="0"/>
              <a:t>».</a:t>
            </a:r>
          </a:p>
          <a:p>
            <a:pPr algn="ctr"/>
            <a:r>
              <a:rPr lang="es-CO" dirty="0" smtClean="0">
                <a:solidFill>
                  <a:srgbClr val="FF0000"/>
                </a:solidFill>
              </a:rPr>
              <a:t> Lea Hech.4:12.</a:t>
            </a:r>
            <a:endParaRPr lang="es-CO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9908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9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 animBg="1"/>
      <p:bldP spid="6" grpId="0"/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203848" y="476673"/>
            <a:ext cx="2880320" cy="3168352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s-CO" sz="2800" b="1" dirty="0" smtClean="0"/>
              <a:t>5. Herejías </a:t>
            </a:r>
            <a:r>
              <a:rPr lang="es-CO" sz="2800" b="1" dirty="0"/>
              <a:t>acerca de la </a:t>
            </a:r>
            <a:r>
              <a:rPr lang="es-CO" sz="2800" b="1" dirty="0" smtClean="0"/>
              <a:t>iglesia.</a:t>
            </a:r>
          </a:p>
          <a:p>
            <a:pPr marL="0" indent="0" algn="ctr">
              <a:buNone/>
            </a:pPr>
            <a:r>
              <a:rPr lang="es-CO" sz="2400" dirty="0"/>
              <a:t> </a:t>
            </a:r>
            <a:r>
              <a:rPr lang="es-CO" sz="2400" dirty="0" smtClean="0"/>
              <a:t> </a:t>
            </a:r>
            <a:r>
              <a:rPr lang="es-CO" sz="2400" dirty="0"/>
              <a:t>I</a:t>
            </a:r>
            <a:r>
              <a:rPr lang="es-CO" sz="2400" dirty="0" smtClean="0"/>
              <a:t>ntentos </a:t>
            </a:r>
            <a:r>
              <a:rPr lang="es-CO" sz="2400" dirty="0"/>
              <a:t>deliberados de alejar a la gente del compañerismo con cristianos verdaderos; rechazo radical de la iglesia</a:t>
            </a:r>
            <a:r>
              <a:rPr lang="es-CO" sz="2400" dirty="0" smtClean="0"/>
              <a:t>. </a:t>
            </a:r>
            <a:endParaRPr lang="es-CO" sz="2400" dirty="0"/>
          </a:p>
          <a:p>
            <a:endParaRPr lang="es-CO" sz="2400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836713"/>
            <a:ext cx="2827015" cy="26178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836713"/>
            <a:ext cx="2952328" cy="26178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611561" y="4306163"/>
            <a:ext cx="809198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dirty="0"/>
              <a:t>Desde que Jesús lo </a:t>
            </a:r>
            <a:r>
              <a:rPr lang="es-CO" sz="2400" dirty="0" smtClean="0"/>
              <a:t>venció en el calvario, </a:t>
            </a:r>
            <a:r>
              <a:rPr lang="es-CO" sz="2400" dirty="0"/>
              <a:t>estuvo tramando </a:t>
            </a:r>
            <a:r>
              <a:rPr lang="es-CO" sz="2400" dirty="0" smtClean="0"/>
              <a:t>herejías buscando la </a:t>
            </a:r>
            <a:r>
              <a:rPr lang="es-CO" sz="2400" dirty="0"/>
              <a:t>manera de destruir la Iglesia por Él establecida… Con el exterminio de los </a:t>
            </a:r>
            <a:r>
              <a:rPr lang="es-CO" sz="2400" dirty="0" smtClean="0"/>
              <a:t>que «</a:t>
            </a:r>
            <a:r>
              <a:rPr lang="es-CO" sz="2400" b="1" dirty="0" smtClean="0">
                <a:latin typeface="Agency FB" pitchFamily="34" charset="0"/>
              </a:rPr>
              <a:t>guardan los mandamientos de Dios, y tienen la fe de Jesús</a:t>
            </a:r>
            <a:r>
              <a:rPr lang="es-CO" sz="2400" dirty="0" smtClean="0"/>
              <a:t>» </a:t>
            </a:r>
            <a:r>
              <a:rPr lang="es-CO" sz="2400" dirty="0" smtClean="0">
                <a:solidFill>
                  <a:srgbClr val="FF0000"/>
                </a:solidFill>
              </a:rPr>
              <a:t>(Apoc.12:17), </a:t>
            </a:r>
            <a:r>
              <a:rPr lang="es-CO" sz="2400" dirty="0"/>
              <a:t>lo único que obtuvo fue todo lo contrario: proliferaron más, hasta extenderse por todo el planeta.</a:t>
            </a:r>
          </a:p>
        </p:txBody>
      </p:sp>
      <p:sp>
        <p:nvSpPr>
          <p:cNvPr id="2" name="1 Rectángulo"/>
          <p:cNvSpPr/>
          <p:nvPr/>
        </p:nvSpPr>
        <p:spPr>
          <a:xfrm>
            <a:off x="323528" y="3454591"/>
            <a:ext cx="792088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rgbClr val="FF0000"/>
                </a:solidFill>
              </a:rPr>
              <a:t>Si desea más información, baya a </a:t>
            </a:r>
            <a:r>
              <a:rPr lang="es-CO" sz="2000" b="1" dirty="0" smtClean="0">
                <a:solidFill>
                  <a:srgbClr val="FF0000"/>
                </a:solidFill>
              </a:rPr>
              <a:t>internet </a:t>
            </a:r>
            <a:r>
              <a:rPr lang="es-CO" sz="2000" b="1" dirty="0">
                <a:solidFill>
                  <a:srgbClr val="FF0000"/>
                </a:solidFill>
              </a:rPr>
              <a:t>y escriba: instrumentos y </a:t>
            </a:r>
            <a:r>
              <a:rPr lang="es-CO" sz="2000" b="1" dirty="0" smtClean="0">
                <a:solidFill>
                  <a:srgbClr val="FF0000"/>
                </a:solidFill>
              </a:rPr>
              <a:t>métodos </a:t>
            </a:r>
            <a:r>
              <a:rPr lang="es-CO" sz="2000" b="1" dirty="0">
                <a:solidFill>
                  <a:srgbClr val="FF0000"/>
                </a:solidFill>
              </a:rPr>
              <a:t>de tortura utilizados durante la inquisición. </a:t>
            </a:r>
          </a:p>
        </p:txBody>
      </p:sp>
    </p:spTree>
    <p:extLst>
      <p:ext uri="{BB962C8B-B14F-4D97-AF65-F5344CB8AC3E}">
        <p14:creationId xmlns:p14="http://schemas.microsoft.com/office/powerpoint/2010/main" val="41726007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059832" y="620688"/>
            <a:ext cx="2736304" cy="5505475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s-CO" b="1" dirty="0" smtClean="0"/>
              <a:t>6. Herejías </a:t>
            </a:r>
            <a:r>
              <a:rPr lang="es-CO" b="1" dirty="0"/>
              <a:t>sobre el </a:t>
            </a:r>
            <a:r>
              <a:rPr lang="es-CO" b="1" dirty="0" smtClean="0"/>
              <a:t>futuro.</a:t>
            </a:r>
          </a:p>
          <a:p>
            <a:pPr marL="0" indent="0" algn="ctr">
              <a:buNone/>
            </a:pPr>
            <a:r>
              <a:rPr lang="es-CO" dirty="0" smtClean="0"/>
              <a:t> </a:t>
            </a:r>
          </a:p>
          <a:p>
            <a:pPr marL="0" indent="0" algn="ctr">
              <a:buNone/>
            </a:pPr>
            <a:r>
              <a:rPr lang="es-CO" dirty="0" smtClean="0"/>
              <a:t>Falsas </a:t>
            </a:r>
            <a:r>
              <a:rPr lang="es-CO" dirty="0"/>
              <a:t>predicciones supuestamente basadas en autoridad divina; reclamos que el retorno de Cristo ya ha ocurrido y cosas por el estilo.</a:t>
            </a:r>
          </a:p>
          <a:p>
            <a:endParaRPr lang="es-CO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692696"/>
            <a:ext cx="2952328" cy="43204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692696"/>
            <a:ext cx="3096344" cy="43204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107504" y="5222850"/>
            <a:ext cx="294451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b="1" dirty="0" smtClean="0">
                <a:solidFill>
                  <a:srgbClr val="FF0000"/>
                </a:solidFill>
              </a:rPr>
              <a:t>Profecía Maya </a:t>
            </a:r>
          </a:p>
          <a:p>
            <a:pPr algn="ctr"/>
            <a:r>
              <a:rPr lang="es-CO" sz="2400" b="1" dirty="0" smtClean="0">
                <a:solidFill>
                  <a:srgbClr val="FF0000"/>
                </a:solidFill>
              </a:rPr>
              <a:t>21 Dic.2012</a:t>
            </a:r>
            <a:endParaRPr lang="es-CO" dirty="0"/>
          </a:p>
        </p:txBody>
      </p:sp>
      <p:sp>
        <p:nvSpPr>
          <p:cNvPr id="5" name="4 Rectángulo"/>
          <p:cNvSpPr/>
          <p:nvPr/>
        </p:nvSpPr>
        <p:spPr>
          <a:xfrm>
            <a:off x="5940152" y="5222850"/>
            <a:ext cx="309634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b="1" dirty="0">
                <a:solidFill>
                  <a:srgbClr val="FF0000"/>
                </a:solidFill>
              </a:rPr>
              <a:t>Lea </a:t>
            </a:r>
            <a:r>
              <a:rPr lang="es-CO" sz="2400" b="1" dirty="0" smtClean="0">
                <a:solidFill>
                  <a:srgbClr val="FF0000"/>
                </a:solidFill>
              </a:rPr>
              <a:t>Luc.21:28, Mat.24:36.</a:t>
            </a:r>
            <a:endParaRPr lang="es-CO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04023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88640"/>
            <a:ext cx="8229600" cy="6408712"/>
          </a:xfrm>
        </p:spPr>
        <p:txBody>
          <a:bodyPr>
            <a:normAutofit fontScale="55000" lnSpcReduction="20000"/>
          </a:bodyPr>
          <a:lstStyle/>
          <a:p>
            <a:pPr marL="0" indent="0" algn="ctr">
              <a:buNone/>
            </a:pPr>
            <a:r>
              <a:rPr lang="es-CO" sz="5100" b="1" u="sng" dirty="0" smtClean="0"/>
              <a:t>10 Profecías fallidas sobre el fin del mundo:</a:t>
            </a:r>
          </a:p>
          <a:p>
            <a:pPr marL="0" indent="0">
              <a:buNone/>
            </a:pPr>
            <a:r>
              <a:rPr lang="es-CO" b="1" u="sng" dirty="0" smtClean="0">
                <a:solidFill>
                  <a:srgbClr val="FF0000"/>
                </a:solidFill>
              </a:rPr>
              <a:t>1</a:t>
            </a:r>
            <a:r>
              <a:rPr lang="es-CO" b="1" u="sng" dirty="0" smtClean="0"/>
              <a:t>.El </a:t>
            </a:r>
            <a:r>
              <a:rPr lang="es-CO" b="1" u="sng" dirty="0"/>
              <a:t>efecto 2000 (</a:t>
            </a:r>
            <a:r>
              <a:rPr lang="es-CO" b="1" u="sng" dirty="0" smtClean="0"/>
              <a:t>Y2K):</a:t>
            </a:r>
            <a:r>
              <a:rPr lang="es-CO" u="sng" dirty="0" smtClean="0"/>
              <a:t> </a:t>
            </a:r>
            <a:r>
              <a:rPr lang="es-CO" dirty="0" smtClean="0"/>
              <a:t>Para </a:t>
            </a:r>
            <a:r>
              <a:rPr lang="es-CO" dirty="0"/>
              <a:t>muchos, el año 2000 significaba el fin de la humanidad</a:t>
            </a:r>
            <a:r>
              <a:rPr lang="es-CO" dirty="0" smtClean="0"/>
              <a:t>.</a:t>
            </a:r>
          </a:p>
          <a:p>
            <a:pPr marL="0" indent="0">
              <a:buNone/>
            </a:pPr>
            <a:r>
              <a:rPr lang="es-CO" b="1" dirty="0" smtClean="0">
                <a:solidFill>
                  <a:srgbClr val="FF0000"/>
                </a:solidFill>
              </a:rPr>
              <a:t>2</a:t>
            </a:r>
            <a:r>
              <a:rPr lang="es-CO" dirty="0" smtClean="0"/>
              <a:t>. </a:t>
            </a:r>
            <a:r>
              <a:rPr lang="es-CO" b="1" u="sng" dirty="0" smtClean="0"/>
              <a:t>Profecía Maya:</a:t>
            </a:r>
            <a:r>
              <a:rPr lang="es-CO" dirty="0" smtClean="0"/>
              <a:t> Según </a:t>
            </a:r>
            <a:r>
              <a:rPr lang="es-CO" dirty="0"/>
              <a:t>la cultura Maya, el mundo se acabará el 22 de diciembre del </a:t>
            </a:r>
            <a:r>
              <a:rPr lang="es-CO" dirty="0" smtClean="0"/>
              <a:t>2012</a:t>
            </a:r>
          </a:p>
          <a:p>
            <a:pPr marL="0" indent="0">
              <a:buNone/>
            </a:pPr>
            <a:r>
              <a:rPr lang="es-CO" b="1" dirty="0">
                <a:solidFill>
                  <a:srgbClr val="FF0000"/>
                </a:solidFill>
              </a:rPr>
              <a:t>3</a:t>
            </a:r>
            <a:r>
              <a:rPr lang="es-CO" dirty="0" smtClean="0"/>
              <a:t>. </a:t>
            </a:r>
            <a:r>
              <a:rPr lang="es-CO" b="1" u="sng" dirty="0" smtClean="0"/>
              <a:t>Caída </a:t>
            </a:r>
            <a:r>
              <a:rPr lang="es-CO" b="1" u="sng" dirty="0"/>
              <a:t>de un </a:t>
            </a:r>
            <a:r>
              <a:rPr lang="es-CO" b="1" u="sng" dirty="0" smtClean="0"/>
              <a:t>meteorito:</a:t>
            </a:r>
            <a:r>
              <a:rPr lang="es-CO" dirty="0" smtClean="0"/>
              <a:t>  Algunos </a:t>
            </a:r>
            <a:r>
              <a:rPr lang="es-CO" dirty="0"/>
              <a:t>intérpretes de las profecías de Nostradamus pronosticaron que el fin del mundo empezaría en el año 2000</a:t>
            </a:r>
            <a:r>
              <a:rPr lang="es-CO" dirty="0" smtClean="0"/>
              <a:t>,</a:t>
            </a:r>
          </a:p>
          <a:p>
            <a:pPr marL="0" indent="0">
              <a:buNone/>
            </a:pPr>
            <a:r>
              <a:rPr lang="es-CO" b="1" dirty="0">
                <a:solidFill>
                  <a:srgbClr val="FF0000"/>
                </a:solidFill>
              </a:rPr>
              <a:t>4</a:t>
            </a:r>
            <a:r>
              <a:rPr lang="es-CO" dirty="0" smtClean="0"/>
              <a:t>. </a:t>
            </a:r>
            <a:r>
              <a:rPr lang="es-CO" b="1" u="sng" dirty="0" smtClean="0"/>
              <a:t>Conjunción </a:t>
            </a:r>
            <a:r>
              <a:rPr lang="es-CO" b="1" u="sng" dirty="0"/>
              <a:t>de ocho </a:t>
            </a:r>
            <a:r>
              <a:rPr lang="es-CO" b="1" u="sng" dirty="0" smtClean="0"/>
              <a:t>planetas:</a:t>
            </a:r>
            <a:r>
              <a:rPr lang="es-CO" dirty="0" smtClean="0"/>
              <a:t> 1962 </a:t>
            </a:r>
            <a:r>
              <a:rPr lang="es-CO" dirty="0"/>
              <a:t>fue un año tenso para la comunidad </a:t>
            </a:r>
            <a:r>
              <a:rPr lang="es-CO" dirty="0" smtClean="0"/>
              <a:t>científica</a:t>
            </a:r>
          </a:p>
          <a:p>
            <a:pPr marL="0" indent="0">
              <a:buNone/>
            </a:pPr>
            <a:r>
              <a:rPr lang="es-CO" b="1" dirty="0">
                <a:solidFill>
                  <a:srgbClr val="FF0000"/>
                </a:solidFill>
              </a:rPr>
              <a:t>5</a:t>
            </a:r>
            <a:r>
              <a:rPr lang="es-CO" dirty="0" smtClean="0"/>
              <a:t>. </a:t>
            </a:r>
            <a:r>
              <a:rPr lang="es-CO" b="1" u="sng" dirty="0" smtClean="0"/>
              <a:t>Perturbación magnética</a:t>
            </a:r>
            <a:r>
              <a:rPr lang="es-CO" dirty="0" smtClean="0"/>
              <a:t>:  Antes </a:t>
            </a:r>
            <a:r>
              <a:rPr lang="es-CO" dirty="0"/>
              <a:t>de 1999, surgió una teoría que durante ese año ocurriría una perturbación magnética que acabaría con el oxígeno del planeta y lo haría precipitarse hacia el Sol. </a:t>
            </a:r>
            <a:endParaRPr lang="es-CO" dirty="0" smtClean="0"/>
          </a:p>
          <a:p>
            <a:pPr marL="0" indent="0">
              <a:buNone/>
            </a:pPr>
            <a:r>
              <a:rPr lang="es-CO" b="1" dirty="0">
                <a:solidFill>
                  <a:srgbClr val="FF0000"/>
                </a:solidFill>
              </a:rPr>
              <a:t>6</a:t>
            </a:r>
            <a:r>
              <a:rPr lang="es-CO" dirty="0" smtClean="0"/>
              <a:t>. </a:t>
            </a:r>
            <a:r>
              <a:rPr lang="es-CO" b="1" u="sng" dirty="0" smtClean="0"/>
              <a:t>Explosión </a:t>
            </a:r>
            <a:r>
              <a:rPr lang="es-CO" b="1" u="sng" dirty="0"/>
              <a:t>de la bomba </a:t>
            </a:r>
            <a:r>
              <a:rPr lang="es-CO" b="1" u="sng" dirty="0" smtClean="0"/>
              <a:t>atómica</a:t>
            </a:r>
            <a:r>
              <a:rPr lang="es-CO" dirty="0" smtClean="0"/>
              <a:t>: Los </a:t>
            </a:r>
            <a:r>
              <a:rPr lang="es-CO" dirty="0"/>
              <a:t>miembros de una secta llamada Comunidad de la Montaña Blanca pronosticaron que el 14 de junio de 1960 explotaría una bomba atómica que acabaría con el </a:t>
            </a:r>
            <a:r>
              <a:rPr lang="es-CO" dirty="0" smtClean="0"/>
              <a:t>mundo.</a:t>
            </a:r>
          </a:p>
          <a:p>
            <a:pPr marL="0" indent="0">
              <a:buNone/>
            </a:pPr>
            <a:r>
              <a:rPr lang="es-CO" b="1" dirty="0">
                <a:solidFill>
                  <a:srgbClr val="FF0000"/>
                </a:solidFill>
              </a:rPr>
              <a:t>7</a:t>
            </a:r>
            <a:r>
              <a:rPr lang="es-CO" dirty="0" smtClean="0"/>
              <a:t>. </a:t>
            </a:r>
            <a:r>
              <a:rPr lang="es-CO" b="1" u="sng" dirty="0" smtClean="0"/>
              <a:t>Profecía </a:t>
            </a:r>
            <a:r>
              <a:rPr lang="es-CO" b="1" u="sng" dirty="0"/>
              <a:t>numérica por la muerte de </a:t>
            </a:r>
            <a:r>
              <a:rPr lang="es-CO" b="1" u="sng" dirty="0" smtClean="0"/>
              <a:t>Cristo</a:t>
            </a:r>
            <a:r>
              <a:rPr lang="es-CO" dirty="0" smtClean="0"/>
              <a:t>:  Según </a:t>
            </a:r>
            <a:r>
              <a:rPr lang="es-CO" dirty="0"/>
              <a:t>algunos estudiosos, Jesucristo murió en la semana 1598 de su vida. </a:t>
            </a:r>
            <a:endParaRPr lang="es-CO" dirty="0" smtClean="0"/>
          </a:p>
          <a:p>
            <a:pPr marL="0" indent="0">
              <a:buNone/>
            </a:pPr>
            <a:r>
              <a:rPr lang="es-CO" b="1" dirty="0">
                <a:solidFill>
                  <a:srgbClr val="FF0000"/>
                </a:solidFill>
              </a:rPr>
              <a:t>8</a:t>
            </a:r>
            <a:r>
              <a:rPr lang="es-CO" dirty="0" smtClean="0"/>
              <a:t>. </a:t>
            </a:r>
            <a:r>
              <a:rPr lang="es-CO" b="1" u="sng" dirty="0" smtClean="0"/>
              <a:t>Aviso </a:t>
            </a:r>
            <a:r>
              <a:rPr lang="es-CO" b="1" u="sng" dirty="0"/>
              <a:t>divino a Viola </a:t>
            </a:r>
            <a:r>
              <a:rPr lang="es-CO" b="1" u="sng" dirty="0" smtClean="0"/>
              <a:t>Walker</a:t>
            </a:r>
            <a:r>
              <a:rPr lang="es-CO" dirty="0" smtClean="0"/>
              <a:t>: La </a:t>
            </a:r>
            <a:r>
              <a:rPr lang="es-CO" dirty="0"/>
              <a:t>ciudadana estadounidense Viola Walker le anunció al mundo que el propio Dios le había comunicado que el fin del mundo ocurriría durante el mes de septiembre de 1975. </a:t>
            </a:r>
            <a:endParaRPr lang="es-CO" dirty="0" smtClean="0"/>
          </a:p>
          <a:p>
            <a:pPr marL="0" indent="0">
              <a:buNone/>
            </a:pPr>
            <a:r>
              <a:rPr lang="es-CO" b="1" dirty="0">
                <a:solidFill>
                  <a:srgbClr val="FF0000"/>
                </a:solidFill>
              </a:rPr>
              <a:t>9</a:t>
            </a:r>
            <a:r>
              <a:rPr lang="es-CO" dirty="0" smtClean="0"/>
              <a:t>. </a:t>
            </a:r>
            <a:r>
              <a:rPr lang="es-CO" b="1" u="sng" dirty="0" smtClean="0"/>
              <a:t>Profecía televisiva:</a:t>
            </a:r>
            <a:r>
              <a:rPr lang="es-CO" dirty="0" smtClean="0"/>
              <a:t>  El </a:t>
            </a:r>
            <a:r>
              <a:rPr lang="es-CO" dirty="0"/>
              <a:t>líder </a:t>
            </a:r>
            <a:r>
              <a:rPr lang="es-CO" dirty="0" smtClean="0"/>
              <a:t>de la </a:t>
            </a:r>
            <a:r>
              <a:rPr lang="es-CO" dirty="0"/>
              <a:t>secta Discípulos de Orthon, Anders Jensen, predijo en vivo y en directo, desde un canal de televisión, que el mundo terminaría el 2 de diciembre de 1967</a:t>
            </a:r>
            <a:r>
              <a:rPr lang="es-CO" dirty="0" smtClean="0"/>
              <a:t>.</a:t>
            </a:r>
          </a:p>
          <a:p>
            <a:pPr marL="0" indent="0">
              <a:buNone/>
            </a:pPr>
            <a:r>
              <a:rPr lang="es-CO" b="1" dirty="0">
                <a:solidFill>
                  <a:srgbClr val="FF0000"/>
                </a:solidFill>
              </a:rPr>
              <a:t>10</a:t>
            </a:r>
            <a:r>
              <a:rPr lang="es-CO" dirty="0" smtClean="0"/>
              <a:t>. </a:t>
            </a:r>
            <a:r>
              <a:rPr lang="es-CO" b="1" u="sng" dirty="0" smtClean="0"/>
              <a:t>La </a:t>
            </a:r>
            <a:r>
              <a:rPr lang="es-CO" b="1" u="sng" dirty="0"/>
              <a:t>profecía de María </a:t>
            </a:r>
            <a:r>
              <a:rPr lang="es-CO" b="1" u="sng" dirty="0" smtClean="0"/>
              <a:t>Straffler</a:t>
            </a:r>
            <a:r>
              <a:rPr lang="es-CO" dirty="0" smtClean="0"/>
              <a:t>:  Papisa. María </a:t>
            </a:r>
            <a:r>
              <a:rPr lang="es-CO" dirty="0"/>
              <a:t>Straffler, autoproclamada como Papisa, pronosticó que el fin del mundo ocurriría el 20 de febrero de </a:t>
            </a:r>
            <a:r>
              <a:rPr lang="es-CO" dirty="0" smtClean="0"/>
              <a:t>1969. Como ustedes saben, todos estas fechas pasaron y nada de lo anunciado sucedió. Cumpliéndose </a:t>
            </a:r>
            <a:r>
              <a:rPr lang="es-CO" dirty="0" smtClean="0">
                <a:solidFill>
                  <a:srgbClr val="FF0000"/>
                </a:solidFill>
              </a:rPr>
              <a:t>Mat. 24:36.</a:t>
            </a:r>
            <a:endParaRPr lang="es-CO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6654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131840" y="188641"/>
            <a:ext cx="2767752" cy="424847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sz="3600" b="1" dirty="0" smtClean="0"/>
              <a:t>7. </a:t>
            </a:r>
            <a:r>
              <a:rPr lang="es-CO" sz="2800" b="1" dirty="0" smtClean="0"/>
              <a:t>Herejía contra Dios y el plan de salvación:</a:t>
            </a:r>
          </a:p>
          <a:p>
            <a:pPr marL="0" indent="0" algn="ctr">
              <a:buNone/>
            </a:pPr>
            <a:r>
              <a:rPr lang="es-CO" sz="2000" dirty="0" smtClean="0"/>
              <a:t>Al confesarle a un sacerdote los pecados, se está sustituyendo a Cristo, quien es a quien realmente se le deben confesar.</a:t>
            </a:r>
            <a:endParaRPr lang="es-CO" sz="2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4664"/>
            <a:ext cx="3059832" cy="3312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404664"/>
            <a:ext cx="2952328" cy="3312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35572" y="3743674"/>
            <a:ext cx="3168276" cy="27699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dirty="0" smtClean="0"/>
              <a:t>Al escuchar los pecados del pueblo el </a:t>
            </a:r>
            <a:r>
              <a:rPr lang="es-CO" dirty="0"/>
              <a:t>sacerdote </a:t>
            </a:r>
            <a:r>
              <a:rPr lang="es-CO" dirty="0" smtClean="0"/>
              <a:t>está </a:t>
            </a:r>
            <a:r>
              <a:rPr lang="es-CO" dirty="0"/>
              <a:t>usurpando el lugar de Dios, lo cual es una </a:t>
            </a:r>
            <a:r>
              <a:rPr lang="es-CO" dirty="0" smtClean="0"/>
              <a:t>herejía terrible. </a:t>
            </a:r>
          </a:p>
          <a:p>
            <a:pPr algn="ctr"/>
            <a:r>
              <a:rPr lang="es-CO" dirty="0" smtClean="0"/>
              <a:t>Se </a:t>
            </a:r>
            <a:r>
              <a:rPr lang="es-CO" dirty="0"/>
              <a:t>constituye en Dios. </a:t>
            </a:r>
            <a:endParaRPr lang="es-CO" dirty="0" smtClean="0"/>
          </a:p>
          <a:p>
            <a:pPr algn="ctr"/>
            <a:r>
              <a:rPr lang="es-CO" sz="2400" b="1" dirty="0" smtClean="0">
                <a:solidFill>
                  <a:srgbClr val="FF0000"/>
                </a:solidFill>
              </a:rPr>
              <a:t>Lea</a:t>
            </a:r>
            <a:r>
              <a:rPr lang="es-CO" b="1" dirty="0" smtClean="0">
                <a:solidFill>
                  <a:srgbClr val="FF0000"/>
                </a:solidFill>
              </a:rPr>
              <a:t> </a:t>
            </a:r>
            <a:r>
              <a:rPr lang="es-CO" sz="2400" b="1" dirty="0">
                <a:solidFill>
                  <a:srgbClr val="FF0000"/>
                </a:solidFill>
              </a:rPr>
              <a:t>Éxo.20:3.</a:t>
            </a:r>
            <a:r>
              <a:rPr lang="es-CO" sz="2400" b="1" dirty="0"/>
              <a:t> </a:t>
            </a:r>
            <a:endParaRPr lang="es-CO" sz="2400" b="1" dirty="0" smtClean="0"/>
          </a:p>
          <a:p>
            <a:pPr algn="ctr"/>
            <a:r>
              <a:rPr lang="es-CO" dirty="0" smtClean="0"/>
              <a:t>Y </a:t>
            </a:r>
            <a:r>
              <a:rPr lang="es-CO" dirty="0"/>
              <a:t>usted lo coloca como su </a:t>
            </a:r>
            <a:r>
              <a:rPr lang="es-CO" dirty="0" smtClean="0"/>
              <a:t>Dios. </a:t>
            </a:r>
          </a:p>
          <a:p>
            <a:pPr algn="ctr"/>
            <a:r>
              <a:rPr lang="es-CO" b="1" dirty="0" smtClean="0"/>
              <a:t>Usurpará el lugar de Dios. </a:t>
            </a:r>
          </a:p>
          <a:p>
            <a:pPr algn="ctr"/>
            <a:r>
              <a:rPr lang="es-CO" sz="2400" b="1" dirty="0" smtClean="0">
                <a:solidFill>
                  <a:srgbClr val="FF0000"/>
                </a:solidFill>
              </a:rPr>
              <a:t>Lea 2Tes.2:3,4.</a:t>
            </a:r>
            <a:endParaRPr lang="es-CO" sz="2400" b="1" dirty="0">
              <a:solidFill>
                <a:srgbClr val="FF0000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3302778" y="5805264"/>
            <a:ext cx="2596814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dirty="0">
                <a:solidFill>
                  <a:srgbClr val="FF0000"/>
                </a:solidFill>
              </a:rPr>
              <a:t>Lean Juan </a:t>
            </a:r>
            <a:r>
              <a:rPr lang="es-CO" sz="2400" dirty="0" smtClean="0">
                <a:solidFill>
                  <a:srgbClr val="FF0000"/>
                </a:solidFill>
              </a:rPr>
              <a:t>1:29; </a:t>
            </a:r>
            <a:r>
              <a:rPr lang="es-CO" sz="2400" dirty="0">
                <a:solidFill>
                  <a:srgbClr val="FF0000"/>
                </a:solidFill>
              </a:rPr>
              <a:t>Luc.5:21.</a:t>
            </a:r>
          </a:p>
          <a:p>
            <a:pPr algn="ctr"/>
            <a:endParaRPr lang="es-CO" sz="2800" dirty="0">
              <a:solidFill>
                <a:srgbClr val="FF0000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6065990" y="3743674"/>
            <a:ext cx="2878823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dirty="0" smtClean="0"/>
              <a:t>El pecador confesaba sus </a:t>
            </a:r>
            <a:r>
              <a:rPr lang="es-CO" sz="2000" dirty="0"/>
              <a:t>pecados </a:t>
            </a:r>
            <a:r>
              <a:rPr lang="es-CO" sz="2000" dirty="0" smtClean="0"/>
              <a:t>sobre </a:t>
            </a:r>
            <a:r>
              <a:rPr lang="es-CO" sz="2000" dirty="0"/>
              <a:t>la cabeza del </a:t>
            </a:r>
            <a:r>
              <a:rPr lang="es-CO" sz="2000" dirty="0" smtClean="0"/>
              <a:t>cordero  quien representaba a Cristo, </a:t>
            </a:r>
            <a:r>
              <a:rPr lang="es-CO" sz="2000" dirty="0"/>
              <a:t>no sobre el sacerdote. </a:t>
            </a:r>
            <a:endParaRPr lang="es-CO" sz="2000" dirty="0" smtClean="0"/>
          </a:p>
          <a:p>
            <a:pPr algn="ctr"/>
            <a:r>
              <a:rPr lang="es-CO" sz="2800" b="1" dirty="0" smtClean="0">
                <a:solidFill>
                  <a:srgbClr val="FF0000"/>
                </a:solidFill>
              </a:rPr>
              <a:t>Lea </a:t>
            </a:r>
            <a:r>
              <a:rPr lang="es-CO" sz="2800" b="1" dirty="0">
                <a:solidFill>
                  <a:srgbClr val="FF0000"/>
                </a:solidFill>
              </a:rPr>
              <a:t>Lev.4:2,4; 16:21. </a:t>
            </a:r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2778" y="3573016"/>
            <a:ext cx="2596814" cy="22322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13144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blipFill>
            <a:blip r:embed="rId2"/>
            <a:tile tx="0" ty="0" sx="100000" sy="100000" flip="none" algn="tl"/>
          </a:blipFill>
        </p:spPr>
        <p:txBody>
          <a:bodyPr>
            <a:noAutofit/>
          </a:bodyPr>
          <a:lstStyle/>
          <a:p>
            <a:r>
              <a:rPr lang="es-CO" sz="2800" b="1" dirty="0" smtClean="0">
                <a:latin typeface="Agency FB" pitchFamily="34" charset="0"/>
              </a:rPr>
              <a:t>Al confesar mis pecados a Cristo, estoy reconociendo que Él murió en mi lugar, y Él intercede por mi ante el tribunal de Dios.</a:t>
            </a:r>
            <a:endParaRPr lang="es-CO" sz="2800" b="1" dirty="0">
              <a:latin typeface="Agency FB" pitchFamily="34" charset="0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051228"/>
            <a:ext cx="4032448" cy="38980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2051228"/>
            <a:ext cx="3600400" cy="38980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1339453" y="6010872"/>
            <a:ext cx="6192688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3200" b="1" dirty="0">
                <a:solidFill>
                  <a:srgbClr val="FF0000"/>
                </a:solidFill>
              </a:rPr>
              <a:t>Por eso decimos: Alabado sea Dios.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05105888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Título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s-CO" sz="3600" b="1" i="1" dirty="0">
                <a:latin typeface="Agency FB" pitchFamily="34" charset="0"/>
              </a:rPr>
              <a:t>¿A quién confesaban sus pecados los que eran bautizados por Juan el bautista? 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347864" y="2060849"/>
            <a:ext cx="2376264" cy="3168352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s-CO" dirty="0" smtClean="0"/>
              <a:t>¿A quién debemos confesar las faltas cometidas entre nosotros? </a:t>
            </a:r>
            <a:endParaRPr lang="es-CO" dirty="0">
              <a:solidFill>
                <a:srgbClr val="FF0000"/>
              </a:solidFill>
            </a:endParaRPr>
          </a:p>
          <a:p>
            <a:pPr marL="0" indent="0" algn="ctr">
              <a:buNone/>
            </a:pPr>
            <a:endParaRPr lang="es-CO" dirty="0" smtClean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8292" y="1844824"/>
            <a:ext cx="2596195" cy="2486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6368292" y="4371445"/>
            <a:ext cx="2775708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dirty="0" smtClean="0">
                <a:solidFill>
                  <a:srgbClr val="FF0000"/>
                </a:solidFill>
              </a:rPr>
              <a:t>Lea Mat.3:6</a:t>
            </a:r>
            <a:r>
              <a:rPr lang="es-CO" dirty="0">
                <a:solidFill>
                  <a:srgbClr val="FF0000"/>
                </a:solidFill>
              </a:rPr>
              <a:t>.</a:t>
            </a:r>
          </a:p>
          <a:p>
            <a:pPr algn="ctr"/>
            <a:r>
              <a:rPr lang="es-CO" dirty="0" smtClean="0"/>
              <a:t>La respuesta la encontramos en </a:t>
            </a:r>
            <a:r>
              <a:rPr lang="es-CO" b="1" dirty="0" smtClean="0">
                <a:solidFill>
                  <a:srgbClr val="FF0000"/>
                </a:solidFill>
              </a:rPr>
              <a:t>Juan </a:t>
            </a:r>
            <a:r>
              <a:rPr lang="es-CO" b="1" dirty="0">
                <a:solidFill>
                  <a:srgbClr val="FF0000"/>
                </a:solidFill>
              </a:rPr>
              <a:t>1:29</a:t>
            </a:r>
            <a:r>
              <a:rPr lang="es-CO" b="1" dirty="0" smtClean="0">
                <a:solidFill>
                  <a:srgbClr val="FF0000"/>
                </a:solidFill>
              </a:rPr>
              <a:t>. </a:t>
            </a:r>
          </a:p>
          <a:p>
            <a:pPr algn="ctr"/>
            <a:r>
              <a:rPr lang="es-CO" dirty="0" smtClean="0"/>
              <a:t>¡Espiritualmente, ellos se confesaban directamente con Jesús, aunque no lo veían, Él les escuchaba, ya que Él es el que quita el pecado!</a:t>
            </a:r>
            <a:endParaRPr lang="es-CO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844824"/>
            <a:ext cx="2808312" cy="2486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251520" y="4581128"/>
            <a:ext cx="266429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800" b="1" dirty="0">
                <a:solidFill>
                  <a:srgbClr val="FF0000"/>
                </a:solidFill>
              </a:rPr>
              <a:t>Santiago 5:16 </a:t>
            </a:r>
            <a:r>
              <a:rPr lang="es-CO" sz="2800" b="1" dirty="0"/>
              <a:t>«Confesaos vuestras faltas </a:t>
            </a:r>
            <a:r>
              <a:rPr lang="es-CO" sz="2800" b="1" u="sng" dirty="0"/>
              <a:t>unos a otros</a:t>
            </a:r>
            <a:r>
              <a:rPr lang="es-CO" sz="2800" b="1" dirty="0"/>
              <a:t>».</a:t>
            </a:r>
          </a:p>
        </p:txBody>
      </p:sp>
    </p:spTree>
    <p:extLst>
      <p:ext uri="{BB962C8B-B14F-4D97-AF65-F5344CB8AC3E}">
        <p14:creationId xmlns:p14="http://schemas.microsoft.com/office/powerpoint/2010/main" val="232411330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60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6192688"/>
          </a:xfrm>
          <a:blipFill>
            <a:blip r:embed="rId2"/>
            <a:tile tx="0" ty="0" sx="100000" sy="100000" flip="none" algn="tl"/>
          </a:blipFill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s-CO" dirty="0"/>
              <a:t>Por lo ya visto, encontramos que un error en cualquier área de doctrina puede afectar todas las otras áreas. Por lo tanto, no obstante, las herejías tienden a caer directamente dentro de una o más de las </a:t>
            </a:r>
            <a:r>
              <a:rPr lang="es-CO" dirty="0" smtClean="0"/>
              <a:t>siete categorías </a:t>
            </a:r>
            <a:r>
              <a:rPr lang="es-CO" dirty="0"/>
              <a:t>ya citadas; las herejías pueden </a:t>
            </a:r>
            <a:r>
              <a:rPr lang="es-CO" dirty="0" smtClean="0"/>
              <a:t>ocurrir en </a:t>
            </a:r>
            <a:r>
              <a:rPr lang="es-CO" dirty="0"/>
              <a:t>cualquier tema doctrinal. </a:t>
            </a:r>
            <a:endParaRPr lang="es-CO" dirty="0" smtClean="0"/>
          </a:p>
          <a:p>
            <a:pPr marL="0" indent="0" algn="ctr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Por </a:t>
            </a:r>
            <a:r>
              <a:rPr lang="es-CO" dirty="0"/>
              <a:t>ejemplo, si alguien enseña que los ángeles deben ser adorados, enseña </a:t>
            </a:r>
            <a:r>
              <a:rPr lang="es-CO" dirty="0" smtClean="0"/>
              <a:t>una herejía.</a:t>
            </a:r>
          </a:p>
          <a:p>
            <a:pPr marL="0" indent="0" algn="ctr">
              <a:buNone/>
            </a:pPr>
            <a:r>
              <a:rPr lang="es-CO" dirty="0" smtClean="0"/>
              <a:t> </a:t>
            </a:r>
            <a:r>
              <a:rPr lang="es-CO" dirty="0">
                <a:solidFill>
                  <a:srgbClr val="FF0000"/>
                </a:solidFill>
              </a:rPr>
              <a:t>(Col. </a:t>
            </a:r>
            <a:r>
              <a:rPr lang="es-CO" dirty="0" smtClean="0">
                <a:solidFill>
                  <a:srgbClr val="FF0000"/>
                </a:solidFill>
              </a:rPr>
              <a:t>2:18; Apoc.19:10). </a:t>
            </a:r>
          </a:p>
          <a:p>
            <a:pPr marL="0" indent="0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Esto </a:t>
            </a:r>
            <a:r>
              <a:rPr lang="es-CO" dirty="0"/>
              <a:t>es porque la adoración de cualquier criatura definitivamente e</a:t>
            </a:r>
            <a:r>
              <a:rPr lang="es-CO" dirty="0" smtClean="0"/>
              <a:t>sta prohibida por Dios.</a:t>
            </a:r>
          </a:p>
          <a:p>
            <a:pPr marL="0" indent="0" algn="ctr">
              <a:buNone/>
            </a:pPr>
            <a:r>
              <a:rPr lang="es-CO" dirty="0" smtClean="0"/>
              <a:t> lea </a:t>
            </a:r>
            <a:r>
              <a:rPr lang="es-CO" dirty="0" smtClean="0">
                <a:solidFill>
                  <a:srgbClr val="FF0000"/>
                </a:solidFill>
              </a:rPr>
              <a:t>(Éxo.20: 3-6). </a:t>
            </a:r>
            <a:endParaRPr lang="es-CO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187139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1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4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88640"/>
            <a:ext cx="8229600" cy="6192688"/>
          </a:xfrm>
          <a:blipFill>
            <a:blip r:embed="rId2"/>
            <a:tile tx="0" ty="0" sx="100000" sy="100000" flip="none" algn="tl"/>
          </a:blipFill>
        </p:spPr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es-CO" dirty="0" smtClean="0"/>
              <a:t>En </a:t>
            </a:r>
            <a:r>
              <a:rPr lang="es-CO" dirty="0"/>
              <a:t>nuestros días hay literalmente miles de distorsiones sutiles de la teología cristiana que merecen la etiqueta de </a:t>
            </a:r>
            <a:r>
              <a:rPr lang="es-CO" b="1" dirty="0"/>
              <a:t>herejías </a:t>
            </a:r>
            <a:r>
              <a:rPr lang="es-CO" dirty="0"/>
              <a:t>y pueden ser identificadas como tales sin necesidad de que la Biblia las haya anticipado e identificado como herejías. </a:t>
            </a: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La </a:t>
            </a:r>
            <a:r>
              <a:rPr lang="es-CO" dirty="0"/>
              <a:t>Biblia nos enseña lo que es absolutamente esencial, pronuncia principios de lo que es básico para la fe cristiana sana y lo que no es esencial. Nos da una amplia variedad de ejemplos de herejías, y espera que nosotros ejercitemos </a:t>
            </a:r>
            <a:r>
              <a:rPr lang="es-CO" b="1" dirty="0"/>
              <a:t>discernimiento </a:t>
            </a:r>
            <a:r>
              <a:rPr lang="es-CO" dirty="0"/>
              <a:t>al evaluar enseñanzas nuevas y </a:t>
            </a:r>
            <a:r>
              <a:rPr lang="es-CO" dirty="0" smtClean="0"/>
              <a:t>controversiales </a:t>
            </a:r>
            <a:r>
              <a:rPr lang="es-CO" dirty="0"/>
              <a:t>cuando ellas surgen.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13584621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79512" y="260648"/>
            <a:ext cx="8784976" cy="6408712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Aun </a:t>
            </a:r>
            <a:r>
              <a:rPr lang="es-CO" dirty="0"/>
              <a:t>más allá, debemos reconocer que a medida que la iglesia progresa a través de la historia y profundiza su entendimiento de la Escritura, </a:t>
            </a:r>
            <a:r>
              <a:rPr lang="es-CO" dirty="0" smtClean="0"/>
              <a:t>se corre el riesgo de que las </a:t>
            </a:r>
            <a:r>
              <a:rPr lang="es-CO" dirty="0"/>
              <a:t>herejías en general se hacen más sutiles, más disimuladas, más fácilmente confundidas con la verdad del cristianismo auténtico.</a:t>
            </a:r>
          </a:p>
          <a:p>
            <a:pPr marL="0" indent="0" algn="ctr">
              <a:buNone/>
            </a:pPr>
            <a:r>
              <a:rPr lang="es-CO" dirty="0"/>
              <a:t>Por ejemplo, </a:t>
            </a:r>
            <a:r>
              <a:rPr lang="es-CO" dirty="0" smtClean="0"/>
              <a:t>entre otras herejías son las que rechazan </a:t>
            </a:r>
            <a:r>
              <a:rPr lang="es-CO" dirty="0"/>
              <a:t>el Antiguo </a:t>
            </a:r>
            <a:r>
              <a:rPr lang="es-CO" dirty="0" smtClean="0"/>
              <a:t>Testamento, siendo que el N. Testamente esta basado en el A. Testamento, por otra parte, el A. Testamento contiene profecías que todavía no se han cumplido.</a:t>
            </a:r>
          </a:p>
          <a:p>
            <a:pPr marL="0" indent="0" algn="ctr">
              <a:buNone/>
            </a:pPr>
            <a:r>
              <a:rPr lang="es-CO" dirty="0" smtClean="0"/>
              <a:t>Lea </a:t>
            </a:r>
            <a:r>
              <a:rPr lang="es-CO" b="1" dirty="0" smtClean="0">
                <a:solidFill>
                  <a:srgbClr val="FF0000"/>
                </a:solidFill>
              </a:rPr>
              <a:t>(Judas 14,15; Isaías 66:17; 22,23; 48; 13,14; </a:t>
            </a:r>
            <a:r>
              <a:rPr lang="es-CO" b="1" dirty="0" smtClean="0">
                <a:solidFill>
                  <a:srgbClr val="FF0000"/>
                </a:solidFill>
              </a:rPr>
              <a:t>Mal.4:1-3</a:t>
            </a:r>
            <a:r>
              <a:rPr lang="es-CO" b="1" dirty="0" smtClean="0">
                <a:solidFill>
                  <a:srgbClr val="FF0000"/>
                </a:solidFill>
              </a:rPr>
              <a:t>)</a:t>
            </a:r>
            <a:r>
              <a:rPr lang="es-CO" dirty="0" smtClean="0"/>
              <a:t>.etc. </a:t>
            </a:r>
            <a:endParaRPr lang="es-CO" dirty="0"/>
          </a:p>
          <a:p>
            <a:pPr marL="0" indent="0" algn="ctr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Ellos </a:t>
            </a:r>
            <a:r>
              <a:rPr lang="es-CO" dirty="0"/>
              <a:t>adoptan un método de interpretación que, aunque formalmente admiten que la Biblia es la Palabra de Dios, </a:t>
            </a:r>
            <a:r>
              <a:rPr lang="es-CO" dirty="0" smtClean="0"/>
              <a:t>hacen </a:t>
            </a:r>
            <a:r>
              <a:rPr lang="es-CO" dirty="0"/>
              <a:t>que el Antiguo Testamento sea invalidado </a:t>
            </a:r>
            <a:r>
              <a:rPr lang="es-CO" dirty="0" smtClean="0"/>
              <a:t>por muchos que dicen ser seguidores de Cristo, y aún más grave, echan por tierra la santa Ley de Dios, siendo que es la base del gobierno de Dios y del juicio, contrario a las enseñanzas de Cristo y los apóstoles.</a:t>
            </a:r>
          </a:p>
          <a:p>
            <a:pPr marL="0" indent="0" algn="ctr">
              <a:buNone/>
            </a:pPr>
            <a:r>
              <a:rPr lang="es-CO" dirty="0" smtClean="0"/>
              <a:t>Lea </a:t>
            </a:r>
            <a:r>
              <a:rPr lang="es-CO" dirty="0" smtClean="0">
                <a:solidFill>
                  <a:srgbClr val="FF0000"/>
                </a:solidFill>
              </a:rPr>
              <a:t>(Mat.5:17-20; Ro</a:t>
            </a:r>
            <a:r>
              <a:rPr lang="es-CO" dirty="0">
                <a:solidFill>
                  <a:srgbClr val="FF0000"/>
                </a:solidFill>
              </a:rPr>
              <a:t>. 15:4; 2 </a:t>
            </a:r>
            <a:r>
              <a:rPr lang="es-CO" dirty="0" smtClean="0">
                <a:solidFill>
                  <a:srgbClr val="FF0000"/>
                </a:solidFill>
              </a:rPr>
              <a:t>Tim. 3:16; Sant.2:10-12).</a:t>
            </a:r>
            <a:endParaRPr lang="es-CO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88687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6192688"/>
          </a:xfrm>
        </p:spPr>
        <p:txBody>
          <a:bodyPr>
            <a:normAutofit lnSpcReduction="10000"/>
          </a:bodyPr>
          <a:lstStyle/>
          <a:p>
            <a:pPr marL="0" lvl="0" indent="0" algn="ctr">
              <a:buNone/>
            </a:pPr>
            <a:r>
              <a:rPr lang="es-CO" sz="3600" b="1" i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La pregunta es: ¿Qué es una herejía?</a:t>
            </a:r>
          </a:p>
          <a:p>
            <a:pPr marL="0" lvl="0" indent="0">
              <a:buNone/>
            </a:pPr>
            <a:endParaRPr lang="es-CO" dirty="0" smtClean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  <a:p>
            <a:pPr marL="0" lvl="0" indent="0" algn="ctr">
              <a:buNone/>
            </a:pPr>
            <a:r>
              <a:rPr lang="es-CO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</a:t>
            </a:r>
            <a:r>
              <a:rPr lang="es-CO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erejía </a:t>
            </a:r>
            <a:r>
              <a:rPr lang="es-CO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es cualquier doctrina que la Biblia explícitamente cataloga de destructiva por su error condenatorio o cualquier doctrina que la Biblia indica que no debe ser tolerada en la iglesia o cualquier doctrina que aun sin ser mencionada por la Biblia, contradice enteramente aquellas verdades que la Biblia declara ser esenciales para la fe cristiana.</a:t>
            </a:r>
            <a:endParaRPr lang="es-CO" sz="28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78931435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O" b="1" i="1" dirty="0" smtClean="0">
                <a:latin typeface="Agency FB" pitchFamily="34" charset="0"/>
              </a:rPr>
              <a:t>Conclusión</a:t>
            </a:r>
            <a:endParaRPr lang="es-CO" b="1" i="1" dirty="0">
              <a:latin typeface="Agency FB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  <a:blipFill>
            <a:blip r:embed="rId2"/>
            <a:tile tx="0" ty="0" sx="100000" sy="100000" flip="none" algn="tl"/>
          </a:blipFill>
        </p:spPr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es-CO" dirty="0" smtClean="0"/>
              <a:t>Finalmente, mi oración y deseo es que este tema nos ayude a reflexionar sobre la necesidad de vivir estrictamente basados en lo que Dios ordena en su Santa Palabra, la Biblia. Amen.</a:t>
            </a:r>
          </a:p>
          <a:p>
            <a:pPr marL="0" indent="0" algn="ctr">
              <a:buNone/>
            </a:pPr>
            <a:r>
              <a:rPr lang="es-CO" b="1" dirty="0" smtClean="0">
                <a:solidFill>
                  <a:srgbClr val="FF0000"/>
                </a:solidFill>
              </a:rPr>
              <a:t>Al tocar algunos temas que son controversiales, no es mi intención herir a nadie, pero como usted notará, lo </a:t>
            </a:r>
            <a:r>
              <a:rPr lang="es-CO" b="1" dirty="0">
                <a:solidFill>
                  <a:srgbClr val="FF0000"/>
                </a:solidFill>
              </a:rPr>
              <a:t>e</a:t>
            </a:r>
            <a:r>
              <a:rPr lang="es-CO" b="1" dirty="0" smtClean="0">
                <a:solidFill>
                  <a:srgbClr val="FF0000"/>
                </a:solidFill>
              </a:rPr>
              <a:t>xpresado aquí, a sido respaldado por la Palabra de Dios. Por tanto, si la Biblia no lo dice, no lo obedezca, y si ella lo dice, obedézcala porque es la Palabra de Dios. Amen.  </a:t>
            </a:r>
            <a:endParaRPr lang="es-CO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365396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ici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ci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1329</TotalTime>
  <Words>1904</Words>
  <Application>Microsoft Office PowerPoint</Application>
  <PresentationFormat>Presentación en pantalla (4:3)</PresentationFormat>
  <Paragraphs>114</Paragraphs>
  <Slides>21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21</vt:i4>
      </vt:variant>
    </vt:vector>
  </HeadingPairs>
  <TitlesOfParts>
    <vt:vector size="22" baseType="lpstr">
      <vt:lpstr>Tema de Office</vt:lpstr>
      <vt:lpstr>ADVERTENCIAS DE DIOS</vt:lpstr>
      <vt:lpstr>Presentación de PowerPoint</vt:lpstr>
      <vt:lpstr>UN LLAMADO AL DICERNIMIENTO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Al confesar mis pecados a Cristo, estoy reconociendo que Él murió en mi lugar, y Él intercede por mi ante el tribunal de Dios.</vt:lpstr>
      <vt:lpstr>¿A quién confesaban sus pecados los que eran bautizados por Juan el bautista? </vt:lpstr>
      <vt:lpstr>Presentación de PowerPoint</vt:lpstr>
      <vt:lpstr>Presentación de PowerPoint</vt:lpstr>
      <vt:lpstr>Presentación de PowerPoint</vt:lpstr>
      <vt:lpstr>Presentación de PowerPoint</vt:lpstr>
      <vt:lpstr>Conclusión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ADVERTENCIAS DE DIOS</dc:title>
  <dc:creator>FAMILIA FIERRO CH</dc:creator>
  <cp:lastModifiedBy>FAMILIA FIERRO CH</cp:lastModifiedBy>
  <cp:revision>123</cp:revision>
  <dcterms:created xsi:type="dcterms:W3CDTF">2013-03-11T11:56:17Z</dcterms:created>
  <dcterms:modified xsi:type="dcterms:W3CDTF">2014-05-13T03:15:27Z</dcterms:modified>
</cp:coreProperties>
</file>